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74" r:id="rId4"/>
    <p:sldId id="262" r:id="rId5"/>
    <p:sldId id="276" r:id="rId6"/>
    <p:sldId id="277" r:id="rId7"/>
    <p:sldId id="278" r:id="rId8"/>
    <p:sldId id="279" r:id="rId9"/>
    <p:sldId id="260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9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67A0B-EC2C-204C-811D-B2CDC8FECB2B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4089B-305D-4E49-9E34-1CCCA2057D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67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F9CF-37A3-024C-9C1C-103F9911D3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04997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an Appropriate Tone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16" y="0"/>
            <a:ext cx="9162288" cy="68677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09296" y="1734672"/>
              <a:ext cx="6893106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Communicates a positive or negative attitude.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67715" y="1564975"/>
              <a:ext cx="7164682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Important to match tone to the purpose and main idea.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6398" y="2265389"/>
              <a:ext cx="1872426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Inform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60919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65989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Reflect</a:t>
              </a:r>
            </a:p>
          </p:txBody>
        </p:sp>
      </p:grpSp>
      <p:grpSp>
        <p:nvGrpSpPr>
          <p:cNvPr id="6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60919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24439" y="4014810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Entertain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65389"/>
              <a:ext cx="2080339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705557"/>
            <a:ext cx="7466309" cy="685199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642172"/>
              <a:ext cx="6893106" cy="50744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Group of people who will read your writing. 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grpSp>
        <p:nvGrpSpPr>
          <p:cNvPr id="28" name="Group 7"/>
          <p:cNvGrpSpPr/>
          <p:nvPr/>
        </p:nvGrpSpPr>
        <p:grpSpPr>
          <a:xfrm>
            <a:off x="838845" y="3022667"/>
            <a:ext cx="2080340" cy="1617913"/>
            <a:chOff x="1149291" y="1753237"/>
            <a:chExt cx="2080340" cy="1617913"/>
          </a:xfrm>
          <a:solidFill>
            <a:srgbClr val="609197"/>
          </a:solidFill>
        </p:grpSpPr>
        <p:sp>
          <p:nvSpPr>
            <p:cNvPr id="29" name="Rectangle 2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56398" y="2265389"/>
              <a:ext cx="1872426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Tone</a:t>
              </a:r>
            </a:p>
          </p:txBody>
        </p:sp>
      </p:grpSp>
      <p:grpSp>
        <p:nvGrpSpPr>
          <p:cNvPr id="31" name="Group 7"/>
          <p:cNvGrpSpPr/>
          <p:nvPr/>
        </p:nvGrpSpPr>
        <p:grpSpPr>
          <a:xfrm>
            <a:off x="3522053" y="3022667"/>
            <a:ext cx="2080340" cy="1617913"/>
            <a:chOff x="1256398" y="1753237"/>
            <a:chExt cx="2080340" cy="1617913"/>
          </a:xfrm>
          <a:solidFill>
            <a:srgbClr val="609197"/>
          </a:solidFill>
        </p:grpSpPr>
        <p:sp>
          <p:nvSpPr>
            <p:cNvPr id="32" name="Rectangle 31"/>
            <p:cNvSpPr/>
            <p:nvPr/>
          </p:nvSpPr>
          <p:spPr>
            <a:xfrm>
              <a:off x="1256398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70132" y="2265389"/>
              <a:ext cx="1872426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Audience</a:t>
              </a:r>
            </a:p>
          </p:txBody>
        </p:sp>
      </p:grpSp>
      <p:grpSp>
        <p:nvGrpSpPr>
          <p:cNvPr id="34" name="Group 7"/>
          <p:cNvGrpSpPr/>
          <p:nvPr/>
        </p:nvGrpSpPr>
        <p:grpSpPr>
          <a:xfrm>
            <a:off x="6224814" y="3022667"/>
            <a:ext cx="2080340" cy="1617913"/>
            <a:chOff x="1149291" y="1753237"/>
            <a:chExt cx="2080340" cy="1617913"/>
          </a:xfrm>
          <a:solidFill>
            <a:srgbClr val="609197"/>
          </a:solidFill>
        </p:grpSpPr>
        <p:sp>
          <p:nvSpPr>
            <p:cNvPr id="35" name="Rectangle 3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256398" y="2265389"/>
              <a:ext cx="1872426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Appropriate</a:t>
              </a:r>
            </a:p>
          </p:txBody>
        </p:sp>
      </p:grpSp>
      <p:sp>
        <p:nvSpPr>
          <p:cNvPr id="37" name="Oval 36"/>
          <p:cNvSpPr/>
          <p:nvPr/>
        </p:nvSpPr>
        <p:spPr>
          <a:xfrm>
            <a:off x="2794952" y="3495492"/>
            <a:ext cx="825534" cy="825253"/>
          </a:xfrm>
          <a:prstGeom prst="ellipse">
            <a:avLst/>
          </a:prstGeom>
          <a:solidFill>
            <a:srgbClr val="5A7E83"/>
          </a:solidFill>
          <a:ln w="762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CCA49C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5508213" y="3480193"/>
            <a:ext cx="825534" cy="825253"/>
          </a:xfrm>
          <a:prstGeom prst="ellipse">
            <a:avLst/>
          </a:prstGeom>
          <a:solidFill>
            <a:srgbClr val="5A7E83"/>
          </a:solidFill>
          <a:ln w="762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CCA49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10991" y="3507953"/>
            <a:ext cx="293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+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801" y="3510345"/>
            <a:ext cx="410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2DCDB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705557"/>
            <a:ext cx="7466309" cy="685199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642172"/>
              <a:ext cx="6893106" cy="50744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Group of people who will read your writing. 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838845" y="2967335"/>
            <a:ext cx="74663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“vegetables are a                  source of protein that give you</a:t>
            </a:r>
          </a:p>
          <a:p>
            <a:r>
              <a:rPr lang="en-US" sz="2400" dirty="0"/>
              <a:t>                  strong muscles.”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37758" y="3447694"/>
            <a:ext cx="1097280" cy="320040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128965" y="3083212"/>
            <a:ext cx="1097280" cy="320040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128965" y="2976119"/>
            <a:ext cx="112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yummy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114263" y="3326757"/>
            <a:ext cx="1097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super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Choice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52567"/>
            <a:ext cx="7466309" cy="685199"/>
            <a:chOff x="542923" y="12932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2932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425967"/>
              <a:ext cx="6893106" cy="50744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Way to communicate tone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030764" y="2598812"/>
            <a:ext cx="50824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“My friend’s visit was ____________.”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4376" y="3381190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865580" y="3349244"/>
            <a:ext cx="224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spontaneous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04376" y="4060519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4376" y="4740915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79794" y="4047966"/>
            <a:ext cx="168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uninvited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56776" y="4659336"/>
            <a:ext cx="168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unexpected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Word Choice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552567"/>
            <a:ext cx="7466309" cy="685199"/>
            <a:chOff x="542923" y="12932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2932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425967"/>
              <a:ext cx="6893106" cy="50744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Way to communicate tone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386888" y="3831624"/>
            <a:ext cx="128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030764" y="2598812"/>
            <a:ext cx="50824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“My friend’s visit was ____________.”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4376" y="3381190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865580" y="3349244"/>
            <a:ext cx="224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spontaneous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04376" y="4060519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4376" y="4740915"/>
            <a:ext cx="1912570" cy="435135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79794" y="4047966"/>
            <a:ext cx="168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uninvited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41475" y="4705233"/>
            <a:ext cx="168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unexpected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199075" y="4735144"/>
            <a:ext cx="1912570" cy="435135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199075" y="4055957"/>
            <a:ext cx="1912570" cy="435135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199075" y="3375774"/>
            <a:ext cx="1912570" cy="435135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509296" y="3365891"/>
            <a:ext cx="1285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positive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93995" y="4063265"/>
            <a:ext cx="1285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negative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70500" y="4710317"/>
            <a:ext cx="1285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neutral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21157" y="3382025"/>
            <a:ext cx="50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Wingdings"/>
                <a:ea typeface="Wingdings"/>
                <a:cs typeface="Wingdings"/>
              </a:rPr>
              <a:t>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4235848" y="4039292"/>
            <a:ext cx="50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Wingdings"/>
                <a:ea typeface="Wingdings"/>
                <a:cs typeface="Wingdings"/>
              </a:rPr>
              <a:t>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4235848" y="4712448"/>
            <a:ext cx="50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Wingdings"/>
                <a:ea typeface="Wingdings"/>
                <a:cs typeface="Wingdings"/>
              </a:rPr>
              <a:t>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38845" y="1705557"/>
            <a:ext cx="7466309" cy="685199"/>
            <a:chOff x="542923" y="147343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5448" y="1642172"/>
              <a:ext cx="6893106" cy="5436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FF"/>
                  </a:solidFill>
                </a:rPr>
                <a:t>Second way to convey tone.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838845" y="2967335"/>
            <a:ext cx="74663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“My friend’s visit was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83653" y="3490196"/>
            <a:ext cx="2205967" cy="320040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647002" y="3063062"/>
            <a:ext cx="4658151" cy="365937"/>
          </a:xfrm>
          <a:prstGeom prst="rect">
            <a:avLst/>
          </a:prstGeom>
          <a:solidFill>
            <a:srgbClr val="61A3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85798" y="2955969"/>
            <a:ext cx="4921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unexpected; she’s always showing up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7750" y="3398402"/>
            <a:ext cx="2205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without asking.”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471850" y="2027019"/>
            <a:ext cx="3560952" cy="2215726"/>
          </a:xfrm>
          <a:prstGeom prst="rect">
            <a:avLst/>
          </a:prstGeom>
          <a:solidFill>
            <a:srgbClr val="355F6B"/>
          </a:solidFill>
          <a:ln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6126" y="1430565"/>
            <a:ext cx="2972394" cy="1698322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26126" y="3455152"/>
            <a:ext cx="2972394" cy="1485295"/>
          </a:xfrm>
          <a:prstGeom prst="rightArrow">
            <a:avLst/>
          </a:prstGeom>
          <a:solidFill>
            <a:srgbClr val="609197"/>
          </a:solidFill>
          <a:ln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64922" y="2027019"/>
            <a:ext cx="2425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Main purpose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6719" y="3986204"/>
            <a:ext cx="2261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Audience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4796" y="4538437"/>
            <a:ext cx="1858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Video Games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7040" y="2836499"/>
            <a:ext cx="1392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Tone</a:t>
            </a:r>
          </a:p>
        </p:txBody>
      </p:sp>
    </p:spTree>
    <p:extLst>
      <p:ext uri="{BB962C8B-B14F-4D97-AF65-F5344CB8AC3E}">
        <p14:creationId xmlns:p14="http://schemas.microsoft.com/office/powerpoint/2010/main" val="1579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156</Words>
  <Application>Microsoft Office PowerPoint</Application>
  <PresentationFormat>On-screen Show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12</cp:revision>
  <dcterms:created xsi:type="dcterms:W3CDTF">2015-07-11T17:55:11Z</dcterms:created>
  <dcterms:modified xsi:type="dcterms:W3CDTF">2018-05-04T19:24:58Z</dcterms:modified>
</cp:coreProperties>
</file>